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Lato Light" panose="020B0604020202020204" charset="0"/>
      <p:regular r:id="rId31"/>
      <p:bold r:id="rId32"/>
      <p:italic r:id="rId33"/>
      <p:boldItalic r:id="rId34"/>
    </p:embeddedFont>
    <p:embeddedFont>
      <p:font typeface="Caveat" panose="020B0604020202020204" charset="0"/>
      <p:regular r:id="rId35"/>
      <p:bold r:id="rId36"/>
    </p:embeddedFont>
    <p:embeddedFont>
      <p:font typeface="Quattrocento Sans" panose="020B0604020202020204" charset="0"/>
      <p:bold r:id="rId37"/>
      <p:italic r:id="rId38"/>
      <p:boldItalic r:id="rId39"/>
    </p:embeddedFont>
    <p:embeddedFont>
      <p:font typeface="Roboto Slab" panose="020B060402020202020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 Slab Light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7346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PR" sz="11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Como herramienta educativa, como mentores adquirimos y demostramos destrezas de líderes ejemplares que nos ayudarán en un futuro profesional. A su vez representan de forma admirable al recinto cayeyano de la Universidad de Puerto Rico.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1" name="Shape 3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6000" b="0" i="0" u="none" strike="noStrike" cap="non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 b="0" i="0" u="none" strike="noStrike" cap="non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3009900"/>
            <a:ext cx="336550" cy="2133600"/>
          </a:xfrm>
          <a:prstGeom prst="triangle">
            <a:avLst>
              <a:gd name="adj" fmla="val 0"/>
            </a:avLst>
          </a:prstGeom>
          <a:solidFill>
            <a:srgbClr val="3F7819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-10551"/>
            <a:ext cx="9152169" cy="5154051"/>
            <a:chOff x="0" y="-14068"/>
            <a:chExt cx="12202892" cy="6872068"/>
          </a:xfrm>
        </p:grpSpPr>
        <p:cxnSp>
          <p:nvCxnSpPr>
            <p:cNvPr id="60" name="Shape 6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Shape 6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" name="Shape 6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9803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7" name="Shape 67"/>
            <p:cNvSpPr/>
            <p:nvPr/>
          </p:nvSpPr>
          <p:spPr>
            <a:xfrm>
              <a:off x="10953067" y="-14068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94901"/>
              </a:srgbClr>
            </a:soli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F7819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000"/>
              <a:buFont typeface="Trebuchet MS"/>
              <a:buNone/>
              <a:defRPr sz="30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5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4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1500"/>
              <a:buFont typeface="Trebuchet MS"/>
              <a:buNone/>
              <a:defRPr sz="15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540"/>
              <a:buFont typeface="Noto Sans Symbols"/>
              <a:buNone/>
              <a:defRPr sz="675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6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3300"/>
              <a:buFont typeface="Trebuchet MS"/>
              <a:buNone/>
              <a:defRPr sz="33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2276462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1186264" y="-221063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○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Char char="◦"/>
              <a:defRPr sz="3000" b="0" i="1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  <a:defRPr sz="3000" b="0" i="0" u="none" strike="noStrike" cap="none">
                <a:solidFill>
                  <a:srgbClr val="02BDC7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Font typeface="Lato Light"/>
              <a:buNone/>
              <a:defRPr sz="2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Font typeface="Lato Light"/>
              <a:buNone/>
              <a:defRPr sz="3000" b="0" i="0" u="none" strike="noStrike" cap="none">
                <a:solidFill>
                  <a:srgbClr val="FFB60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6351"/>
            <a:ext cx="9144000" cy="5149851"/>
            <a:chOff x="0" y="-8468"/>
            <a:chExt cx="12192000" cy="6866468"/>
          </a:xfrm>
        </p:grpSpPr>
        <p:cxnSp>
          <p:nvCxnSpPr>
            <p:cNvPr id="7" name="Shape 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Shape 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7176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9803"/>
              </a:srgb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932116" y="-8468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94901"/>
              </a:srgb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F7819">
                <a:alpha val="8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3F7819">
                <a:alpha val="8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2700"/>
              <a:buFont typeface="Trebuchet MS"/>
              <a:buNone/>
              <a:defRPr sz="27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718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8956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193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74319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74320" algn="l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sz="675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0" y="0"/>
            <a:ext cx="631947" cy="4249616"/>
          </a:xfrm>
          <a:prstGeom prst="triangle">
            <a:avLst>
              <a:gd name="adj" fmla="val 100000"/>
            </a:avLst>
          </a:prstGeom>
          <a:solidFill>
            <a:srgbClr val="FF0000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56505" y="2328900"/>
            <a:ext cx="54261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202425" y="2292097"/>
            <a:ext cx="7123287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r>
              <a:rPr lang="es-PR" sz="36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PROGRAMA DE ESTUDIANTES MENTORES</a:t>
            </a:r>
            <a:endParaRPr/>
          </a:p>
          <a:p>
            <a: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endParaRPr sz="12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40319" y="3792600"/>
            <a:ext cx="6447501" cy="102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s-PR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Dra. Ivonne I. Bayron Huertas, CPL, PASS III </a:t>
            </a:r>
            <a:endParaRPr/>
          </a:p>
          <a:p>
            <a:pPr marL="0" marR="0" lvl="0" indent="0" algn="ctr" rtl="0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s-PR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Coordinadora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565" y="326999"/>
            <a:ext cx="1231146" cy="121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208" y="214723"/>
            <a:ext cx="1340052" cy="163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687720" y="137811"/>
            <a:ext cx="6254946" cy="66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 – Fundamento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87792" y="798294"/>
            <a:ext cx="6654801" cy="264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rige por un Reglamento que estipula los objetivos, reglas, requisitos, puestos y visiones de la organización. 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Cumplimos un un Código de Etica, el cual establece las normas y derechos de cada estudiante en su rol individual y como persona.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326" y="3691467"/>
            <a:ext cx="3454400" cy="156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89839" y="45156"/>
            <a:ext cx="6437533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 – Algunos requisitos para ser Mentor 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89122" y="1106311"/>
            <a:ext cx="7038965" cy="3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Debe cursar su tercer año de clasificación o más alto,  con una carga académica de doce (12) créditos o más por semestre y un promedio mínimo de 2.75.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Asistir a todos los adiestramientos como parte de su rol.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Cumplir con todos los requisitos de la organización, el Reglamento, Código de Ética y Políticas Institucionales.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17330" y="131234"/>
            <a:ext cx="6810759" cy="98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 – Algunos requisitos para ser Mentoreado 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319953" y="1117600"/>
            <a:ext cx="7405511" cy="38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Estar matriculado y ser estudiante regular en la Universidad de Puerto Rico en Cayey (UPRC). </a:t>
            </a:r>
            <a:endParaRPr sz="2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Cumplir con las normas establecidas bajo la organización estudiantil.</a:t>
            </a:r>
            <a:endParaRPr sz="2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Cumplir con las políticas, reglamentos y normas establecidas en la UPRC.</a:t>
            </a:r>
            <a:endParaRPr sz="2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estar bajo sanción disciplinaria.</a:t>
            </a:r>
            <a:endParaRPr sz="24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Representar valores como el respeto, liderazgo, carácter, compromiso y fidelidad a su alma máter.</a:t>
            </a:r>
            <a:endParaRPr sz="2400" b="0" i="0" u="none" strike="noStrike" cap="none">
              <a:solidFill>
                <a:srgbClr val="4A5C6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824088" y="202005"/>
            <a:ext cx="5881511" cy="73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Programa: Beneficios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76538" y="932583"/>
            <a:ext cx="5517861" cy="400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Facilitar el manejo de procesos 	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Matrícula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Asistencia Económica (FAFSA)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Consejería Académica</a:t>
            </a:r>
            <a:endParaRPr/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Adaptación a la vida universitaria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Independencia 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Modificaciones del diario vivir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Hábitos de estudio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❖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Manejo del tiempo, etc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4599" y="1952978"/>
            <a:ext cx="1872512" cy="164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016000" y="65757"/>
            <a:ext cx="6287911" cy="92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Programa: Lo que hacemos…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93570" y="9381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★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Interactuamos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★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orientamos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★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Creamos un compromiso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★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Nos mantenemos en comunicación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"/>
              <a:buChar char="★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 ayudamos en tus dudas y camino universitario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111" y="3330223"/>
            <a:ext cx="3440564" cy="152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105" y="3441726"/>
            <a:ext cx="2785806" cy="1298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1733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4800" b="1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Talleres</a:t>
            </a:r>
            <a:endParaRPr sz="4800" b="1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56" name="Shape 2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633" y="1704622"/>
            <a:ext cx="3879849" cy="2909887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981" y="2838725"/>
            <a:ext cx="2719349" cy="2039512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pic>
        <p:nvPicPr>
          <p:cNvPr id="258" name="Shape 2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8655" y="559277"/>
            <a:ext cx="2719349" cy="2039512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259" name="Shape 259"/>
          <p:cNvSpPr txBox="1"/>
          <p:nvPr/>
        </p:nvSpPr>
        <p:spPr>
          <a:xfrm>
            <a:off x="526786" y="179495"/>
            <a:ext cx="5681870" cy="126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R" sz="2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Talleres: ¿Qué es ser un mentor?     			   Ética en la Mentoría</a:t>
            </a:r>
            <a:endParaRPr sz="2800" b="0" i="0" u="none" strike="noStrike" cap="non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PR" sz="28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Por: Dra. Ivonne Bayron – Coord.</a:t>
            </a:r>
            <a:endParaRPr sz="2800" b="0" i="0" u="none" strike="noStrike" cap="non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 idx="4294967295"/>
          </p:nvPr>
        </p:nvSpPr>
        <p:spPr>
          <a:xfrm>
            <a:off x="485422" y="259644"/>
            <a:ext cx="7112000" cy="97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Taller: Página entreestudiantes</a:t>
            </a:r>
            <a:b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por: Sra Rosa Guerrero (exalumna UPRC)</a:t>
            </a:r>
            <a:endParaRPr sz="28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endParaRPr sz="2000" b="1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65" name="Shape 26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40239" y="1438100"/>
            <a:ext cx="4384675" cy="3287712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 idx="4294967295"/>
          </p:nvPr>
        </p:nvSpPr>
        <p:spPr>
          <a:xfrm>
            <a:off x="733778" y="225778"/>
            <a:ext cx="6897511" cy="83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PR" sz="33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33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Taller: Programa de Intercambio</a:t>
            </a:r>
            <a:b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por: Sra. Rumaliz Santini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endParaRPr sz="2000" b="1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71" name="Shape 27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99823" y="1470025"/>
            <a:ext cx="5192888" cy="330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 idx="4294967295"/>
          </p:nvPr>
        </p:nvSpPr>
        <p:spPr>
          <a:xfrm>
            <a:off x="733778" y="158044"/>
            <a:ext cx="7382933" cy="108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PR" sz="33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3300" b="0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Taller: Funciones de la oficina de Registro </a:t>
            </a:r>
            <a:b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por: Sra. Anabel Rodríguez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endParaRPr sz="2000" b="1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77" name="Shape 27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7198" y="1582386"/>
            <a:ext cx="4086225" cy="3076575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67710" y="161247"/>
            <a:ext cx="2678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Actividades:</a:t>
            </a: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endParaRPr sz="1800" b="1" i="0" u="none" strike="noStrike" cap="none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83" name="Shape 28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5660" y="835732"/>
            <a:ext cx="2362500" cy="3150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9976" y="1039541"/>
            <a:ext cx="2362601" cy="315014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85" name="Shape 285"/>
          <p:cNvSpPr txBox="1"/>
          <p:nvPr/>
        </p:nvSpPr>
        <p:spPr>
          <a:xfrm>
            <a:off x="2905918" y="132962"/>
            <a:ext cx="4409282" cy="8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R" sz="24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Make-A-Wish Foundation</a:t>
            </a:r>
            <a:endParaRPr sz="2400" b="0" i="0" u="none" strike="noStrike" cap="non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PR" sz="24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Cartas a Santa Claus</a:t>
            </a:r>
            <a:endParaRPr sz="2400" b="0" i="0" u="none" strike="noStrike" cap="non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190" y="4235809"/>
            <a:ext cx="2322125" cy="7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52797" y="242768"/>
            <a:ext cx="6447501" cy="54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rebuchet MS"/>
              <a:buNone/>
            </a:pPr>
            <a:r>
              <a:rPr lang="es-PR" sz="288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Contenido</a:t>
            </a:r>
            <a:endParaRPr sz="288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76291" y="688625"/>
            <a:ext cx="6765604" cy="421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Historia del Programa de Estudiantes Mentores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Misión y Visión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Objetivos</a:t>
            </a:r>
            <a:endParaRPr sz="24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Directiva</a:t>
            </a:r>
            <a:endParaRPr sz="24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Programa de Estudiantes Mentores</a:t>
            </a:r>
            <a:endParaRPr sz="24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Adiestramientos y Actividades</a:t>
            </a:r>
            <a:endParaRPr sz="24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5C65"/>
              </a:buClr>
              <a:buSzPts val="1800"/>
              <a:buFont typeface="Lato Light"/>
              <a:buChar char="●"/>
            </a:pPr>
            <a:r>
              <a:rPr lang="es-PR" sz="24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Contáctanos</a:t>
            </a:r>
            <a:endParaRPr sz="24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Font typeface="Lato Light"/>
              <a:buNone/>
            </a:pPr>
            <a:endParaRPr sz="3000" b="0" i="1" u="none" strike="noStrike" cap="none">
              <a:solidFill>
                <a:srgbClr val="4A5C6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5389" y="705398"/>
            <a:ext cx="3732701" cy="409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14" y="1095022"/>
            <a:ext cx="3443111" cy="3838798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24214" y="124826"/>
            <a:ext cx="6447501" cy="44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Actividades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 idx="4294967295"/>
          </p:nvPr>
        </p:nvSpPr>
        <p:spPr>
          <a:xfrm>
            <a:off x="724475" y="316417"/>
            <a:ext cx="3722334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Mesa Informativa</a:t>
            </a:r>
            <a:endParaRPr sz="3200" b="0" i="0" u="none" strike="noStrike" cap="non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474" y="1569155"/>
            <a:ext cx="3847525" cy="2837419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364" y="688787"/>
            <a:ext cx="3008475" cy="40113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75053" y="134888"/>
            <a:ext cx="7179733" cy="77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None/>
            </a:pPr>
            <a:r>
              <a:rPr lang="es-PR" sz="32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s-PR" sz="32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32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/>
            </a:r>
            <a:br>
              <a:rPr lang="es-PR" sz="32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2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Contáctanos: </a:t>
            </a:r>
            <a:r>
              <a:rPr lang="es-PR" sz="2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Programa de Estudiantes Mentores - UPR Cayey</a:t>
            </a:r>
            <a:r>
              <a:rPr lang="es-PR" sz="4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s-PR" sz="4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48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045" y="157755"/>
            <a:ext cx="803482" cy="77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37" y="1073121"/>
            <a:ext cx="8934326" cy="3935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572175" y="117177"/>
            <a:ext cx="6833335" cy="6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</a:pPr>
            <a:r>
              <a:rPr lang="es-PR" sz="28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Contáctanos: entreestudiantes.upr.edu</a:t>
            </a:r>
            <a:endParaRPr sz="2800" b="1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779901"/>
            <a:ext cx="8715022" cy="424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ctrTitle"/>
          </p:nvPr>
        </p:nvSpPr>
        <p:spPr>
          <a:xfrm>
            <a:off x="440267" y="79022"/>
            <a:ext cx="7699021" cy="75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Font typeface="Roboto Slab Light"/>
              <a:buNone/>
            </a:pP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/>
            </a:r>
            <a:b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PR" sz="405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¿Dudas? Preguntas? … Muchas gracias!!!</a:t>
            </a:r>
            <a:endParaRPr sz="405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319" name="Shape 319" descr="La imagen puede contener: 11 personas, personas sonriendo, personas de pie, árbol, planta, calzado, cielo, exterior y naturalez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978" y="1230488"/>
            <a:ext cx="4267199" cy="3386668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0" name="Shape 320"/>
          <p:cNvSpPr txBox="1"/>
          <p:nvPr/>
        </p:nvSpPr>
        <p:spPr>
          <a:xfrm rot="-1997068">
            <a:off x="102813" y="2126096"/>
            <a:ext cx="20571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R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Unete!!!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90222" y="338666"/>
            <a:ext cx="6255590" cy="76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Historia </a:t>
            </a:r>
            <a:r>
              <a:rPr lang="es-PR"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s-PR" sz="30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creó?</a:t>
            </a:r>
            <a:endParaRPr sz="3000" b="1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598311" y="1196622"/>
            <a:ext cx="6908800" cy="352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marR="0" lvl="0" indent="-25717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➢"/>
            </a:pPr>
            <a:r>
              <a:rPr lang="es-P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Programa de Estudiantes Mentores (PEM) reunió hace aproximadamente un año, un grupo de estudiantes de la UPR en Cayey, de tercer año en adelante, interesados en orientar y ayudar al estudiante de primero y segundo año en su adaptación a la vida universitaria.</a:t>
            </a:r>
            <a:endParaRPr/>
          </a:p>
          <a:p>
            <a:pPr marL="225425" marR="0" lvl="0" indent="-2254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➢"/>
            </a:pPr>
            <a:r>
              <a:rPr lang="es-P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Fuimos adiestrados, nos reunimos, redactamos nuestro Código de Etica y junto a nuestra Coordinadora, le fuimos dando forma a lo que es el PEM.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46667" y="271030"/>
            <a:ext cx="6071410" cy="58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R" sz="24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¿A quiéEs</a:t>
            </a:r>
            <a:br>
              <a:rPr lang="es-PR" sz="24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Logo y ubicación</a:t>
            </a:r>
            <a:r>
              <a:rPr lang="es-PR" sz="32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n </a:t>
            </a:r>
            <a:r>
              <a:rPr lang="es-PR"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pertenecemos</a:t>
            </a:r>
            <a:r>
              <a:rPr lang="es-PR" sz="24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2400" b="1" i="0" u="none" strike="noStrike" cap="non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3166773" y="3465569"/>
            <a:ext cx="4507970" cy="122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R"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Somos parte de los servicios al estudiante que ofrece el CEDE (Centro de Consejería y Servicios Psicológicos)</a:t>
            </a:r>
            <a:endParaRPr sz="20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5831" y="815153"/>
            <a:ext cx="4208912" cy="24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071" y="1309511"/>
            <a:ext cx="2557173" cy="3268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33957" y="220133"/>
            <a:ext cx="6195587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Misión  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72354" y="1048727"/>
            <a:ext cx="6820268" cy="256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Programa de Estudiantes Mentores como una herramienta educativa y a través de sus mentores, promueve en los estudiantes de nuevo ingreso y de segundo año, su adaptación a la vida universitaria, a fin de facilitar su integración en el ambiente universitario, un buen progreso académico y el cumplimiento de sus metas.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748626" y="208845"/>
            <a:ext cx="6206876" cy="70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Visión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19289" y="1116460"/>
            <a:ext cx="6716889" cy="225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R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 Programa de </a:t>
            </a: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Estudiantes </a:t>
            </a:r>
            <a:r>
              <a:rPr lang="es-PR" sz="2400" b="0" i="0" u="none" strike="noStrike" cap="none" smtClean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Mentores </a:t>
            </a:r>
            <a:r>
              <a:rPr lang="es-PR" sz="2400" b="0" i="0" u="none" strike="noStrike" cap="none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través del proceso de mentoría, pretende fomentar el desarrollo de líderes universitarios ejemplares, que sean autosuficientes y que puedan lograr una vida universitaria satisfactoria de forma independiente.</a:t>
            </a:r>
            <a:endParaRPr sz="24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730219" y="174978"/>
            <a:ext cx="6447501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Objetivos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08001" y="982132"/>
            <a:ext cx="6669719" cy="398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Facilitar la integración de los estudiantes de nuevo ingreso y de segundo año en su proceso de transición a la universidad. 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Orientar y ayudar al estudiante sobre la vida universitaria.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Orientar de manera sistemática en el proceso formativo del estudiante, identificando su potencial, para que pueda canalizar con éxito sus inquietudes a lo largo de sus estudios.</a:t>
            </a:r>
            <a:endParaRPr sz="3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57175" marR="0" lvl="0" indent="-1301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Noto Sans Symbols"/>
              <a:buNone/>
            </a:pPr>
            <a:endParaRPr sz="16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None/>
            </a:pPr>
            <a:endParaRPr sz="16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35378" y="208845"/>
            <a:ext cx="6229453" cy="60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</a:pPr>
            <a:r>
              <a:rPr lang="es-PR" sz="32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Objetivos - continuación</a:t>
            </a:r>
            <a:endParaRPr sz="3200" b="0" i="0" u="none" strike="noStrike" cap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7689" y="812800"/>
            <a:ext cx="6773333" cy="43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Promover en los mentores y participantes en general, el desarrollo de actitudes y valores como: compromiso, responsabilidad, respeto, solidaridad,  sensibilidad, entre otros. 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69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Colaborar y orientar al estudiante en sus procesos académicos y personales, para que su camino universitario sea más llevadero y acorde con sus metas.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69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➢"/>
            </a:pPr>
            <a:r>
              <a:rPr lang="es-PR"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Ofrecer atención integral y personalizada en su desarrollo como estudiante.</a:t>
            </a:r>
            <a:endParaRPr sz="24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PR-C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657</Words>
  <Application>Microsoft Office PowerPoint</Application>
  <PresentationFormat>On-screen Show (16:9)</PresentationFormat>
  <Paragraphs>74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Trebuchet MS</vt:lpstr>
      <vt:lpstr>Lato Light</vt:lpstr>
      <vt:lpstr>Caveat</vt:lpstr>
      <vt:lpstr>Noto Sans Symbols</vt:lpstr>
      <vt:lpstr>Quattrocento Sans</vt:lpstr>
      <vt:lpstr>Comfortaa</vt:lpstr>
      <vt:lpstr>Roboto Slab</vt:lpstr>
      <vt:lpstr>Calibri</vt:lpstr>
      <vt:lpstr>Roboto Slab Light</vt:lpstr>
      <vt:lpstr>UPR-C</vt:lpstr>
      <vt:lpstr>PowerPoint Presentation</vt:lpstr>
      <vt:lpstr>Contenido</vt:lpstr>
      <vt:lpstr>Historia  creó?</vt:lpstr>
      <vt:lpstr>¿A quiéEs Logo y ubicaciónn pertenecemos?</vt:lpstr>
      <vt:lpstr>Misión  </vt:lpstr>
      <vt:lpstr>Visión</vt:lpstr>
      <vt:lpstr>Objetivos</vt:lpstr>
      <vt:lpstr>Objetivos - continuación</vt:lpstr>
      <vt:lpstr>PowerPoint Presentation</vt:lpstr>
      <vt:lpstr>Programa – Fundamento</vt:lpstr>
      <vt:lpstr>Programa – Algunos requisitos para ser Mentor </vt:lpstr>
      <vt:lpstr>Programa – Algunos requisitos para ser Mentoreado </vt:lpstr>
      <vt:lpstr>Programa: Beneficios</vt:lpstr>
      <vt:lpstr>Programa: Lo que hacemos…</vt:lpstr>
      <vt:lpstr>Talleres</vt:lpstr>
      <vt:lpstr>Taller: Página entreestudiantes  por: Sra Rosa Guerrero (exalumna UPRC) </vt:lpstr>
      <vt:lpstr> Taller: Programa de Intercambio  por: Sra. Rumaliz Santini </vt:lpstr>
      <vt:lpstr> Taller: Funciones de la oficina de Registro  por: Sra. Anabel Rodríguez </vt:lpstr>
      <vt:lpstr>Actividades:  </vt:lpstr>
      <vt:lpstr>Actividades</vt:lpstr>
      <vt:lpstr>Mesa Informativa</vt:lpstr>
      <vt:lpstr>  Contáctanos: Programa de Estudiantes Mentores - UPR Cayey </vt:lpstr>
      <vt:lpstr>Contáctanos: entreestudiantes.upr.edu</vt:lpstr>
      <vt:lpstr>                                  ¿Dudas? Preguntas? … Muchas gracias!!!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Ivonne I. Bayron Huertas</dc:creator>
  <cp:lastModifiedBy>Ivonne I. Bayron Huertas</cp:lastModifiedBy>
  <cp:revision>2</cp:revision>
  <dcterms:modified xsi:type="dcterms:W3CDTF">2018-05-07T15:13:21Z</dcterms:modified>
</cp:coreProperties>
</file>